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256" r:id="rId4"/>
    <p:sldId id="261" r:id="rId5"/>
    <p:sldId id="302" r:id="rId6"/>
    <p:sldId id="303" r:id="rId7"/>
    <p:sldId id="304" r:id="rId8"/>
    <p:sldId id="305" r:id="rId9"/>
    <p:sldId id="306" r:id="rId10"/>
    <p:sldId id="309" r:id="rId11"/>
    <p:sldId id="310" r:id="rId12"/>
    <p:sldId id="311" r:id="rId1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40D"/>
    <a:srgbClr val="FFFFFF"/>
    <a:srgbClr val="32A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5" autoAdjust="0"/>
    <p:restoredTop sz="94628" autoAdjust="0"/>
  </p:normalViewPr>
  <p:slideViewPr>
    <p:cSldViewPr>
      <p:cViewPr varScale="1">
        <p:scale>
          <a:sx n="93" d="100"/>
          <a:sy n="93" d="100"/>
        </p:scale>
        <p:origin x="576" y="72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56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67544" y="483518"/>
            <a:ext cx="2952328" cy="410445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5112"/>
            <a:ext cx="3142928" cy="344126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75856" y="1383298"/>
            <a:ext cx="6156028" cy="1080121"/>
          </a:xfrm>
        </p:spPr>
        <p:txBody>
          <a:bodyPr/>
          <a:lstStyle/>
          <a:p>
            <a:r>
              <a:rPr lang="en-US" altLang="ko-KR" dirty="0" smtClean="0">
                <a:ea typeface="맑은 고딕" pitchFamily="50" charset="-127"/>
              </a:rPr>
              <a:t>A New Bio-inspired Algorithm Chicken Swarm Optimization</a:t>
            </a:r>
            <a:endParaRPr lang="en-US" altLang="ko-KR" dirty="0">
              <a:ea typeface="맑은 고딕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306590" y="2535746"/>
            <a:ext cx="5292080" cy="97210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200" dirty="0" smtClean="0"/>
              <a:t>Source: </a:t>
            </a:r>
            <a:r>
              <a:rPr lang="en-US" altLang="ko-KR" sz="1200" dirty="0" err="1" smtClean="0"/>
              <a:t>Y.Tan</a:t>
            </a:r>
            <a:r>
              <a:rPr lang="en-US" altLang="ko-KR" sz="1200" dirty="0" smtClean="0"/>
              <a:t> et al. (</a:t>
            </a:r>
            <a:r>
              <a:rPr lang="en-US" altLang="ko-KR" sz="1200" dirty="0" err="1" smtClean="0"/>
              <a:t>Eds</a:t>
            </a:r>
            <a:r>
              <a:rPr lang="en-US" altLang="ko-KR" sz="1200" dirty="0" smtClean="0"/>
              <a:t>):ICSI 2014, Part I, LNCS 8794, PP.86-94, 2014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200" dirty="0" smtClean="0"/>
              <a:t>Author: </a:t>
            </a:r>
            <a:r>
              <a:rPr lang="en-US" altLang="ko-KR" sz="1200" dirty="0" err="1" smtClean="0"/>
              <a:t>Xianbing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Meng</a:t>
            </a:r>
            <a:r>
              <a:rPr lang="en-US" altLang="ko-KR" sz="1200" dirty="0" smtClean="0"/>
              <a:t>, Yu Liu, </a:t>
            </a:r>
            <a:r>
              <a:rPr lang="en-US" altLang="ko-KR" sz="1200" dirty="0" err="1" smtClean="0"/>
              <a:t>Xiaozhi</a:t>
            </a:r>
            <a:r>
              <a:rPr lang="en-US" altLang="ko-KR" sz="1200" dirty="0" smtClean="0"/>
              <a:t> Gao, and </a:t>
            </a:r>
            <a:r>
              <a:rPr lang="en-US" altLang="ko-KR" sz="1200" dirty="0" err="1" smtClean="0"/>
              <a:t>Hengzhen</a:t>
            </a:r>
            <a:r>
              <a:rPr lang="en-US" altLang="ko-KR" sz="1200" dirty="0" smtClean="0"/>
              <a:t> Zhang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200" dirty="0" smtClean="0"/>
              <a:t>Presented by: R07546029 </a:t>
            </a:r>
            <a:r>
              <a:rPr lang="zh-TW" altLang="en-US" sz="1200" dirty="0" smtClean="0"/>
              <a:t>李冠臻  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85" y="121630"/>
            <a:ext cx="6012160" cy="576064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05155"/>
            <a:ext cx="83164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4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3707904" y="964721"/>
            <a:ext cx="2520279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0"/>
            <a:ext cx="9144000" cy="9360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0" y="4913120"/>
            <a:ext cx="9194374" cy="24688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1" y="714499"/>
            <a:ext cx="8310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dirty="0" smtClean="0"/>
              <a:t>CSO</a:t>
            </a:r>
            <a:r>
              <a:rPr lang="zh-TW" altLang="zh-TW" dirty="0"/>
              <a:t>由</a:t>
            </a:r>
            <a:r>
              <a:rPr lang="en-US" altLang="zh-TW" dirty="0"/>
              <a:t>PSO</a:t>
            </a:r>
            <a:r>
              <a:rPr lang="zh-TW" altLang="zh-TW" dirty="0"/>
              <a:t>演化而來，其求解結果確實優於</a:t>
            </a:r>
            <a:r>
              <a:rPr lang="en-US" altLang="zh-TW" dirty="0" smtClean="0"/>
              <a:t>PSO</a:t>
            </a:r>
            <a:endParaRPr lang="en-US" altLang="zh-TW" dirty="0"/>
          </a:p>
          <a:p>
            <a:endParaRPr lang="zh-TW" altLang="zh-TW" dirty="0"/>
          </a:p>
          <a:p>
            <a:r>
              <a:rPr lang="en-US" altLang="zh-TW" dirty="0" smtClean="0"/>
              <a:t>2. </a:t>
            </a:r>
            <a:r>
              <a:rPr lang="zh-TW" altLang="zh-TW" dirty="0" smtClean="0"/>
              <a:t>如果</a:t>
            </a:r>
            <a:r>
              <a:rPr lang="zh-TW" altLang="zh-TW" dirty="0"/>
              <a:t>需要在非常有限的時間內進行求解，</a:t>
            </a:r>
            <a:r>
              <a:rPr lang="en-US" altLang="zh-TW" dirty="0"/>
              <a:t>CSO</a:t>
            </a:r>
            <a:r>
              <a:rPr lang="zh-TW" altLang="zh-TW" dirty="0"/>
              <a:t>不失為一個好方法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endParaRPr lang="zh-TW" altLang="zh-TW" dirty="0"/>
          </a:p>
          <a:p>
            <a:r>
              <a:rPr lang="en-US" altLang="zh-TW" dirty="0"/>
              <a:t>3. </a:t>
            </a:r>
            <a:r>
              <a:rPr lang="zh-TW" altLang="zh-TW" dirty="0"/>
              <a:t>然而</a:t>
            </a:r>
            <a:r>
              <a:rPr lang="en-US" altLang="zh-TW" dirty="0"/>
              <a:t>CSO</a:t>
            </a:r>
            <a:r>
              <a:rPr lang="zh-TW" altLang="zh-TW" dirty="0"/>
              <a:t>的缺陷是，比起</a:t>
            </a:r>
            <a:r>
              <a:rPr lang="en-US" altLang="zh-TW" dirty="0"/>
              <a:t>GA</a:t>
            </a:r>
            <a:r>
              <a:rPr lang="zh-TW" altLang="zh-TW" dirty="0"/>
              <a:t>，在特定問題下，他仍然較容易陷於區域最佳解。故若時間充足，</a:t>
            </a:r>
            <a:r>
              <a:rPr lang="en-US" altLang="zh-TW" dirty="0"/>
              <a:t>GA</a:t>
            </a:r>
            <a:r>
              <a:rPr lang="zh-TW" altLang="zh-TW" dirty="0"/>
              <a:t>仍然是較穩妥的方法</a:t>
            </a:r>
            <a:r>
              <a:rPr lang="zh-TW" altLang="zh-TW" dirty="0" smtClean="0"/>
              <a:t>。</a:t>
            </a:r>
            <a:endParaRPr lang="en-US" altLang="zh-TW" dirty="0" smtClean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400" y="2565925"/>
            <a:ext cx="6012160" cy="576064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Demo</a:t>
            </a:r>
          </a:p>
        </p:txBody>
      </p:sp>
      <p:pic>
        <p:nvPicPr>
          <p:cNvPr id="3" name="0506E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4314" y="2462117"/>
            <a:ext cx="3995936" cy="21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cs typeface="Arial" pitchFamily="34" charset="0"/>
              </a:rPr>
              <a:t>Agenda</a:t>
            </a:r>
            <a:endParaRPr lang="en-US" sz="3600" dirty="0"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568209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575137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3051804"/>
            <a:ext cx="5256584" cy="575136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14575" y="3939902"/>
            <a:ext cx="5256584" cy="576064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97310" y="393990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51840" y="1356248"/>
            <a:ext cx="439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Introduction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32447" y="2256038"/>
            <a:ext cx="439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System Design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32446" y="3126902"/>
            <a:ext cx="439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Implementation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23950" y="4043236"/>
            <a:ext cx="439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Conclusion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85" y="121630"/>
            <a:ext cx="6012160" cy="576064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05155"/>
            <a:ext cx="83164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4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3707904" y="964721"/>
            <a:ext cx="2520279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0"/>
            <a:ext cx="9144000" cy="9360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0" y="4913120"/>
            <a:ext cx="9194374" cy="24688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49574" y="697694"/>
            <a:ext cx="7661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dirty="0" smtClean="0"/>
              <a:t>Objectives: </a:t>
            </a:r>
            <a:r>
              <a:rPr lang="zh-TW" altLang="en-US" dirty="0" smtClean="0"/>
              <a:t>求解連續優化問題</a:t>
            </a:r>
            <a:endParaRPr lang="en-US" altLang="zh-TW" dirty="0" smtClean="0"/>
          </a:p>
          <a:p>
            <a:pPr marL="342900" indent="-342900">
              <a:buFontTx/>
              <a:buAutoNum type="arabicPeriod"/>
            </a:pPr>
            <a:r>
              <a:rPr lang="en-US" altLang="zh-TW" dirty="0" smtClean="0"/>
              <a:t>Method: </a:t>
            </a:r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模仿雞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群社會中，有上下尊卑之分的社會結構以及其覓食行為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342900" indent="-342900">
              <a:buAutoNum type="arabicPeriod"/>
            </a:pPr>
            <a:endParaRPr lang="en-US" altLang="zh-TW" dirty="0" smtClean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36723"/>
            <a:ext cx="5392750" cy="315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1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85" y="121630"/>
            <a:ext cx="6012160" cy="576064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System Design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05155"/>
            <a:ext cx="83164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4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3707904" y="964721"/>
            <a:ext cx="2520279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0"/>
            <a:ext cx="9144000" cy="9360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0" y="4913120"/>
            <a:ext cx="9194374" cy="24688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49574" y="697694"/>
            <a:ext cx="83108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 smtClean="0"/>
              <a:t>可供使用者調整參數</a:t>
            </a:r>
            <a:r>
              <a:rPr lang="en-US" altLang="zh-TW" dirty="0" smtClean="0"/>
              <a:t>(</a:t>
            </a:r>
            <a:r>
              <a:rPr lang="zh-TW" altLang="en-US" dirty="0" smtClean="0"/>
              <a:t>按照原論文之設計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 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(1)</a:t>
            </a:r>
            <a:r>
              <a:rPr lang="zh-TW" altLang="en-US" dirty="0" smtClean="0"/>
              <a:t> </a:t>
            </a:r>
            <a:r>
              <a:rPr lang="en-US" altLang="zh-TW" dirty="0" smtClean="0"/>
              <a:t>Number of Particles:</a:t>
            </a:r>
            <a:r>
              <a:rPr lang="zh-TW" altLang="en-US" dirty="0" smtClean="0"/>
              <a:t> 雞群大小</a:t>
            </a:r>
            <a:r>
              <a:rPr lang="en-US" altLang="zh-TW" dirty="0" smtClean="0"/>
              <a:t>(</a:t>
            </a:r>
            <a:r>
              <a:rPr lang="zh-TW" altLang="en-US" dirty="0" smtClean="0"/>
              <a:t>一隻雞的</a:t>
            </a:r>
            <a:r>
              <a:rPr lang="zh-TW" altLang="en-US" dirty="0"/>
              <a:t>位子</a:t>
            </a:r>
            <a:r>
              <a:rPr lang="zh-TW" altLang="en-US" dirty="0" smtClean="0"/>
              <a:t>代表一個</a:t>
            </a:r>
            <a:r>
              <a:rPr lang="en-US" altLang="zh-TW" dirty="0" smtClean="0"/>
              <a:t>solution)</a:t>
            </a:r>
          </a:p>
          <a:p>
            <a:r>
              <a:rPr lang="zh-TW" altLang="en-US" dirty="0"/>
              <a:t> 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(2)</a:t>
            </a:r>
            <a:r>
              <a:rPr lang="zh-TW" altLang="en-US" dirty="0" smtClean="0"/>
              <a:t> </a:t>
            </a:r>
            <a:r>
              <a:rPr lang="en-US" altLang="zh-TW" dirty="0" smtClean="0"/>
              <a:t>Rooster number: </a:t>
            </a:r>
            <a:r>
              <a:rPr lang="zh-TW" altLang="en-US" dirty="0" smtClean="0"/>
              <a:t>公雞</a:t>
            </a:r>
            <a:r>
              <a:rPr lang="zh-TW" altLang="en-US" dirty="0"/>
              <a:t>群</a:t>
            </a:r>
            <a:r>
              <a:rPr lang="zh-TW" altLang="en-US" dirty="0" smtClean="0"/>
              <a:t>大小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(3)</a:t>
            </a:r>
            <a:r>
              <a:rPr lang="zh-TW" altLang="en-US" dirty="0" smtClean="0"/>
              <a:t> </a:t>
            </a:r>
            <a:r>
              <a:rPr lang="en-US" altLang="zh-TW" dirty="0" smtClean="0"/>
              <a:t>Hens number: </a:t>
            </a:r>
            <a:r>
              <a:rPr lang="zh-TW" altLang="en-US" dirty="0" smtClean="0"/>
              <a:t>母雞群大小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(4)</a:t>
            </a:r>
            <a:r>
              <a:rPr lang="zh-TW" altLang="en-US" dirty="0" smtClean="0"/>
              <a:t> </a:t>
            </a:r>
            <a:r>
              <a:rPr lang="en-US" altLang="zh-TW" dirty="0" smtClean="0"/>
              <a:t>Mother number:</a:t>
            </a:r>
            <a:r>
              <a:rPr lang="zh-TW" altLang="en-US" dirty="0" smtClean="0"/>
              <a:t> 母雞當中，有幾隻可當媽媽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(5)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Forage upper bound, Forage lower bound: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</a:t>
            </a:r>
            <a:r>
              <a:rPr lang="zh-TW" altLang="en-US" dirty="0" smtClean="0"/>
              <a:t>影</a:t>
            </a:r>
            <a:r>
              <a:rPr lang="zh-TW" altLang="en-US" dirty="0"/>
              <a:t>響</a:t>
            </a:r>
            <a:r>
              <a:rPr lang="zh-TW" altLang="en-US" dirty="0" smtClean="0"/>
              <a:t>小雞圍繞著母雞的搜尋範圍大小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(6) Reorder step: </a:t>
            </a:r>
            <a:r>
              <a:rPr lang="zh-TW" altLang="en-US" dirty="0"/>
              <a:t>每</a:t>
            </a:r>
            <a:r>
              <a:rPr lang="zh-TW" altLang="en-US" dirty="0" smtClean="0"/>
              <a:t>經過幾個代次，將雞群重新排序並分配角色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(7)</a:t>
            </a:r>
            <a:r>
              <a:rPr lang="zh-TW" altLang="en-US" dirty="0" smtClean="0"/>
              <a:t> </a:t>
            </a:r>
            <a:r>
              <a:rPr lang="en-US" altLang="zh-TW" dirty="0" smtClean="0"/>
              <a:t>Iteration limit</a:t>
            </a:r>
          </a:p>
          <a:p>
            <a:r>
              <a:rPr lang="zh-TW" altLang="en-US" dirty="0"/>
              <a:t> </a:t>
            </a:r>
            <a:r>
              <a:rPr lang="zh-TW" altLang="en-US" dirty="0" smtClean="0"/>
              <a:t>    </a:t>
            </a:r>
            <a:endParaRPr lang="en-US" altLang="zh-TW" dirty="0"/>
          </a:p>
          <a:p>
            <a:endParaRPr lang="en-US" altLang="zh-TW" dirty="0" smtClean="0"/>
          </a:p>
          <a:p>
            <a:pPr marL="342900" indent="-342900">
              <a:buAutoNum type="arabicPeriod"/>
            </a:pP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27304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85" y="121630"/>
            <a:ext cx="6012160" cy="576064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System Design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29845" y="246963"/>
            <a:ext cx="83164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4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3707904" y="964721"/>
            <a:ext cx="2520279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0"/>
            <a:ext cx="9144000" cy="9360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0" y="4913120"/>
            <a:ext cx="9194374" cy="24688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490718" y="241203"/>
            <a:ext cx="44122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2. </a:t>
            </a:r>
            <a:r>
              <a:rPr lang="zh-TW" altLang="en-US" dirty="0" smtClean="0"/>
              <a:t>資料結構</a:t>
            </a:r>
            <a:endParaRPr lang="en-US" altLang="zh-TW" dirty="0"/>
          </a:p>
          <a:p>
            <a:pPr marL="342900" indent="-342900">
              <a:buAutoNum type="arabicParenBoth"/>
            </a:pPr>
            <a:r>
              <a:rPr lang="en-US" altLang="zh-TW" dirty="0" smtClean="0"/>
              <a:t>Sol array-&gt;</a:t>
            </a:r>
            <a:r>
              <a:rPr lang="zh-TW" altLang="en-US" dirty="0" smtClean="0"/>
              <a:t>用來存所有雞的位置</a:t>
            </a:r>
            <a:endParaRPr lang="en-US" altLang="zh-TW" dirty="0" smtClean="0"/>
          </a:p>
          <a:p>
            <a:pPr marL="342900" indent="-342900">
              <a:buAutoNum type="arabicParenBoth"/>
            </a:pPr>
            <a:r>
              <a:rPr lang="en-US" altLang="zh-TW" dirty="0"/>
              <a:t>R</a:t>
            </a:r>
            <a:r>
              <a:rPr lang="en-US" altLang="zh-TW" dirty="0" smtClean="0"/>
              <a:t>sol array-&gt; </a:t>
            </a:r>
            <a:r>
              <a:rPr lang="zh-TW" altLang="en-US" dirty="0" smtClean="0"/>
              <a:t>存公雞位置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Hsol array-&gt;</a:t>
            </a:r>
            <a:r>
              <a:rPr lang="zh-TW" altLang="en-US" dirty="0" smtClean="0"/>
              <a:t> 存母雞位置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Csol array-&gt; </a:t>
            </a:r>
            <a:r>
              <a:rPr lang="zh-TW" altLang="en-US" dirty="0" smtClean="0"/>
              <a:t>存小雞位置</a:t>
            </a:r>
            <a:endParaRPr lang="en-US" altLang="zh-TW" dirty="0" smtClean="0"/>
          </a:p>
          <a:p>
            <a:r>
              <a:rPr lang="zh-TW" altLang="en-US" dirty="0" smtClean="0"/>
              <a:t>     當進行</a:t>
            </a:r>
            <a:r>
              <a:rPr lang="en-US" altLang="zh-TW" dirty="0" smtClean="0"/>
              <a:t>one step movement</a:t>
            </a:r>
            <a:r>
              <a:rPr lang="zh-TW" altLang="en-US" dirty="0" smtClean="0"/>
              <a:t>時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只更新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Rsol,Hso,Csol</a:t>
            </a:r>
            <a:r>
              <a:rPr lang="zh-TW" altLang="en-US" dirty="0" smtClean="0"/>
              <a:t>，不更新</a:t>
            </a:r>
            <a:r>
              <a:rPr lang="en-US" altLang="zh-TW" dirty="0" smtClean="0"/>
              <a:t>Sol array</a:t>
            </a:r>
          </a:p>
          <a:p>
            <a:r>
              <a:rPr lang="en-US" altLang="zh-TW" dirty="0" smtClean="0"/>
              <a:t>(3)</a:t>
            </a:r>
            <a:r>
              <a:rPr lang="zh-TW" altLang="en-US" dirty="0" smtClean="0"/>
              <a:t> 以公雞為例</a:t>
            </a:r>
            <a:endParaRPr lang="en-US" altLang="zh-TW" dirty="0" smtClean="0"/>
          </a:p>
          <a:p>
            <a:r>
              <a:rPr lang="zh-TW" altLang="en-US" dirty="0" smtClean="0"/>
              <a:t>      將</a:t>
            </a:r>
            <a:r>
              <a:rPr lang="en-US" altLang="zh-TW" dirty="0" smtClean="0"/>
              <a:t>Rsol[0]</a:t>
            </a:r>
            <a:r>
              <a:rPr lang="zh-TW" altLang="en-US" dirty="0" smtClean="0"/>
              <a:t>代入</a:t>
            </a:r>
            <a:r>
              <a:rPr lang="en-US" altLang="zh-TW" dirty="0" smtClean="0"/>
              <a:t>objective function</a:t>
            </a:r>
            <a:r>
              <a:rPr lang="zh-TW" altLang="en-US" dirty="0" smtClean="0"/>
              <a:t>得到的 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 值</a:t>
            </a:r>
            <a:r>
              <a:rPr lang="en-US" altLang="zh-TW" dirty="0" smtClean="0"/>
              <a:t>, </a:t>
            </a:r>
            <a:r>
              <a:rPr lang="zh-TW" altLang="en-US" dirty="0" smtClean="0"/>
              <a:t>與</a:t>
            </a:r>
            <a:r>
              <a:rPr lang="en-US" altLang="zh-TW" dirty="0" smtClean="0"/>
              <a:t>sol[0](</a:t>
            </a:r>
            <a:r>
              <a:rPr lang="zh-TW" altLang="en-US" dirty="0" smtClean="0"/>
              <a:t>此時存的仍是上一步的位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 置</a:t>
            </a:r>
            <a:r>
              <a:rPr lang="en-US" altLang="zh-TW" dirty="0" smtClean="0"/>
              <a:t>)</a:t>
            </a:r>
            <a:r>
              <a:rPr lang="zh-TW" altLang="en-US" dirty="0" smtClean="0"/>
              <a:t> 的目標函式值比較</a:t>
            </a:r>
            <a:r>
              <a:rPr lang="en-US" altLang="zh-TW" dirty="0" smtClean="0"/>
              <a:t>,</a:t>
            </a:r>
            <a:r>
              <a:rPr lang="zh-TW" altLang="en-US" dirty="0" smtClean="0"/>
              <a:t>較佳的話才取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 代之。</a:t>
            </a:r>
            <a:endParaRPr lang="en-US" altLang="zh-TW" dirty="0" smtClean="0"/>
          </a:p>
          <a:p>
            <a:pPr marL="342900" indent="-342900">
              <a:buAutoNum type="arabicParenBoth" startAt="4"/>
            </a:pPr>
            <a:r>
              <a:rPr lang="zh-TW" altLang="en-US" dirty="0" smtClean="0"/>
              <a:t>完成</a:t>
            </a:r>
            <a:r>
              <a:rPr lang="en-US" altLang="zh-TW" dirty="0" smtClean="0"/>
              <a:t>(3)</a:t>
            </a:r>
            <a:r>
              <a:rPr lang="zh-TW" altLang="en-US" dirty="0" smtClean="0"/>
              <a:t>後</a:t>
            </a:r>
            <a:r>
              <a:rPr lang="en-US" altLang="zh-TW" dirty="0" smtClean="0"/>
              <a:t>, Sol</a:t>
            </a:r>
            <a:r>
              <a:rPr lang="zh-TW" altLang="en-US" dirty="0" smtClean="0"/>
              <a:t>存的值為考慮了移動及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留在原地的可能性後</a:t>
            </a:r>
            <a:r>
              <a:rPr lang="en-US" altLang="zh-TW" dirty="0" smtClean="0"/>
              <a:t>,</a:t>
            </a:r>
            <a:r>
              <a:rPr lang="zh-TW" altLang="en-US" dirty="0" smtClean="0"/>
              <a:t>雞的正確位置</a:t>
            </a:r>
            <a:endParaRPr lang="en-US" altLang="zh-TW" dirty="0" smtClean="0"/>
          </a:p>
          <a:p>
            <a:r>
              <a:rPr lang="en-US" altLang="zh-TW" dirty="0" smtClean="0"/>
              <a:t>(5)</a:t>
            </a:r>
            <a:r>
              <a:rPr lang="zh-TW" altLang="en-US" dirty="0" smtClean="0"/>
              <a:t> 最後再把</a:t>
            </a:r>
            <a:r>
              <a:rPr lang="en-US" altLang="zh-TW" dirty="0" smtClean="0"/>
              <a:t>sol</a:t>
            </a:r>
            <a:r>
              <a:rPr lang="zh-TW" altLang="en-US" dirty="0" smtClean="0"/>
              <a:t>的值按順序存進</a:t>
            </a:r>
            <a:r>
              <a:rPr lang="en-US" altLang="zh-TW" dirty="0" smtClean="0"/>
              <a:t>Rsol,</a:t>
            </a:r>
            <a:r>
              <a:rPr lang="zh-TW" altLang="en-US" dirty="0" smtClean="0"/>
              <a:t>方便</a:t>
            </a:r>
            <a:endParaRPr lang="en-US" altLang="zh-TW" dirty="0" smtClean="0"/>
          </a:p>
          <a:p>
            <a:r>
              <a:rPr lang="en-US" altLang="zh-TW" dirty="0"/>
              <a:t> </a:t>
            </a:r>
            <a:r>
              <a:rPr lang="en-US" altLang="zh-TW" dirty="0" smtClean="0"/>
              <a:t>    </a:t>
            </a:r>
            <a:r>
              <a:rPr lang="zh-TW" altLang="en-US" dirty="0" smtClean="0"/>
              <a:t>進行下一步</a:t>
            </a:r>
            <a:r>
              <a:rPr lang="en-US" altLang="zh-TW" dirty="0" smtClean="0"/>
              <a:t>movement</a:t>
            </a:r>
            <a:endParaRPr lang="en-US" altLang="zh-TW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39" y="677850"/>
            <a:ext cx="3443395" cy="236609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313280" y="2494326"/>
            <a:ext cx="3106592" cy="3184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/>
          <p:cNvCxnSpPr/>
          <p:nvPr/>
        </p:nvCxnSpPr>
        <p:spPr>
          <a:xfrm>
            <a:off x="1115616" y="3291830"/>
            <a:ext cx="0" cy="129614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368245" y="3291830"/>
            <a:ext cx="0" cy="129614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1115616" y="3291830"/>
            <a:ext cx="25262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1115616" y="3507854"/>
            <a:ext cx="25262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115616" y="3723878"/>
            <a:ext cx="25262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1115616" y="3939902"/>
            <a:ext cx="25262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115616" y="4155926"/>
            <a:ext cx="25262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1115616" y="4371950"/>
            <a:ext cx="25262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1115616" y="4587974"/>
            <a:ext cx="25262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2411761" y="3072796"/>
            <a:ext cx="25262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2411761" y="3288820"/>
            <a:ext cx="25262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2411761" y="3504844"/>
            <a:ext cx="25262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2411760" y="3723878"/>
            <a:ext cx="25262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2411760" y="3939902"/>
            <a:ext cx="25262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2411760" y="4155926"/>
            <a:ext cx="25262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2411760" y="4371950"/>
            <a:ext cx="25262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411759" y="4601664"/>
            <a:ext cx="25262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2411759" y="4817688"/>
            <a:ext cx="25262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>
            <a:off x="2411759" y="3072796"/>
            <a:ext cx="0" cy="43204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>
            <a:off x="2664388" y="3072796"/>
            <a:ext cx="0" cy="43204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>
            <a:off x="2411759" y="3723878"/>
            <a:ext cx="0" cy="65875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2664388" y="3723878"/>
            <a:ext cx="0" cy="65875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2411759" y="4601664"/>
            <a:ext cx="0" cy="216024"/>
          </a:xfrm>
          <a:prstGeom prst="line">
            <a:avLst/>
          </a:prstGeom>
          <a:ln w="28575">
            <a:solidFill>
              <a:srgbClr val="F2A40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2664388" y="4601664"/>
            <a:ext cx="0" cy="216024"/>
          </a:xfrm>
          <a:prstGeom prst="line">
            <a:avLst/>
          </a:prstGeom>
          <a:ln w="28575">
            <a:solidFill>
              <a:srgbClr val="F2A40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 flipV="1">
            <a:off x="1572979" y="3288821"/>
            <a:ext cx="744435" cy="2017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1572979" y="4083918"/>
            <a:ext cx="744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>
            <a:off x="1572979" y="4562239"/>
            <a:ext cx="744435" cy="1474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右大括弧 68"/>
          <p:cNvSpPr/>
          <p:nvPr/>
        </p:nvSpPr>
        <p:spPr>
          <a:xfrm>
            <a:off x="1368245" y="3291138"/>
            <a:ext cx="204733" cy="41885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右大括弧 69"/>
          <p:cNvSpPr/>
          <p:nvPr/>
        </p:nvSpPr>
        <p:spPr>
          <a:xfrm>
            <a:off x="1320350" y="3727016"/>
            <a:ext cx="252629" cy="63104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右大括弧 72"/>
          <p:cNvSpPr/>
          <p:nvPr/>
        </p:nvSpPr>
        <p:spPr>
          <a:xfrm>
            <a:off x="1392192" y="4364047"/>
            <a:ext cx="86442" cy="23761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/>
          <p:cNvSpPr txBox="1"/>
          <p:nvPr/>
        </p:nvSpPr>
        <p:spPr>
          <a:xfrm>
            <a:off x="416578" y="3634083"/>
            <a:ext cx="84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</a:t>
            </a:r>
            <a:r>
              <a:rPr lang="en-US" altLang="zh-TW" dirty="0" smtClean="0"/>
              <a:t>ol</a:t>
            </a:r>
            <a:endParaRPr lang="zh-TW" altLang="en-US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2727692" y="3089726"/>
            <a:ext cx="119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Rsol</a:t>
            </a:r>
            <a:endParaRPr lang="zh-TW" altLang="en-US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2718695" y="3837395"/>
            <a:ext cx="119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Hsol</a:t>
            </a:r>
            <a:endParaRPr lang="zh-TW" altLang="en-US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758733" y="4482856"/>
            <a:ext cx="119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Csol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345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85" y="121630"/>
            <a:ext cx="6012160" cy="576064"/>
          </a:xfrm>
        </p:spPr>
        <p:txBody>
          <a:bodyPr/>
          <a:lstStyle/>
          <a:p>
            <a:r>
              <a:rPr lang="en-US" altLang="ko-KR" sz="2000" b="1" dirty="0" smtClean="0">
                <a:solidFill>
                  <a:schemeClr val="tx1"/>
                </a:solidFill>
              </a:rPr>
              <a:t>System Design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05155"/>
            <a:ext cx="83164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4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3707904" y="964721"/>
            <a:ext cx="2520279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0"/>
            <a:ext cx="9144000" cy="9360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0" y="4913120"/>
            <a:ext cx="9194374" cy="24688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49574" y="697694"/>
            <a:ext cx="83108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3"/>
            </a:pPr>
            <a:r>
              <a:rPr lang="en-US" altLang="zh-TW" dirty="0" smtClean="0"/>
              <a:t>One iteration </a:t>
            </a:r>
            <a:r>
              <a:rPr lang="zh-TW" altLang="en-US" dirty="0" smtClean="0"/>
              <a:t>的流程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(1)</a:t>
            </a:r>
            <a:r>
              <a:rPr lang="zh-TW" altLang="en-US" dirty="0" smtClean="0"/>
              <a:t> </a:t>
            </a:r>
            <a:r>
              <a:rPr lang="en-US" altLang="zh-TW" dirty="0" smtClean="0"/>
              <a:t>Move particle to new position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</a:t>
            </a:r>
            <a:r>
              <a:rPr lang="zh-TW" altLang="en-US" dirty="0" smtClean="0"/>
              <a:t>先按照雞隻的移動行為</a:t>
            </a:r>
            <a:r>
              <a:rPr lang="en-US" altLang="zh-TW" dirty="0" smtClean="0"/>
              <a:t>, </a:t>
            </a:r>
            <a:r>
              <a:rPr lang="zh-TW" altLang="en-US" dirty="0" smtClean="0"/>
              <a:t>把可能的下一步存進前述</a:t>
            </a:r>
            <a:r>
              <a:rPr lang="en-US" altLang="zh-TW" dirty="0" smtClean="0"/>
              <a:t>rsol, hsol, csol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</a:t>
            </a:r>
            <a:r>
              <a:rPr lang="en-US" altLang="zh-TW" dirty="0" smtClean="0"/>
              <a:t>(2)</a:t>
            </a:r>
            <a:r>
              <a:rPr lang="zh-TW" altLang="en-US" dirty="0" smtClean="0"/>
              <a:t> </a:t>
            </a:r>
            <a:r>
              <a:rPr lang="en-US" altLang="zh-TW" dirty="0" smtClean="0"/>
              <a:t>Update Solution </a:t>
            </a:r>
          </a:p>
          <a:p>
            <a:r>
              <a:rPr lang="zh-TW" altLang="en-US" dirty="0" smtClean="0"/>
              <a:t>          評估完要移動還是留在原地</a:t>
            </a:r>
            <a:r>
              <a:rPr lang="en-US" altLang="zh-TW" dirty="0" smtClean="0"/>
              <a:t>(sol</a:t>
            </a:r>
            <a:r>
              <a:rPr lang="zh-TW" altLang="en-US" dirty="0" smtClean="0"/>
              <a:t>位子</a:t>
            </a:r>
            <a:r>
              <a:rPr lang="en-US" altLang="zh-TW" dirty="0" smtClean="0"/>
              <a:t>),</a:t>
            </a:r>
            <a:r>
              <a:rPr lang="zh-TW" altLang="en-US" dirty="0" smtClean="0"/>
              <a:t>並把最終位置存回</a:t>
            </a:r>
            <a:r>
              <a:rPr lang="en-US" altLang="zh-TW" dirty="0" smtClean="0"/>
              <a:t>rsol,</a:t>
            </a:r>
            <a:r>
              <a:rPr lang="zh-TW" altLang="en-US" dirty="0" smtClean="0"/>
              <a:t> </a:t>
            </a:r>
            <a:r>
              <a:rPr lang="en-US" altLang="zh-TW" dirty="0" smtClean="0"/>
              <a:t>hsol,</a:t>
            </a:r>
            <a:r>
              <a:rPr lang="zh-TW" altLang="en-US" dirty="0" smtClean="0"/>
              <a:t> </a:t>
            </a:r>
            <a:r>
              <a:rPr lang="en-US" altLang="zh-TW" dirty="0" smtClean="0"/>
              <a:t>csol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(3)</a:t>
            </a:r>
            <a:r>
              <a:rPr lang="zh-TW" altLang="en-US" dirty="0" smtClean="0"/>
              <a:t> </a:t>
            </a:r>
            <a:r>
              <a:rPr lang="en-US" altLang="zh-TW" dirty="0" smtClean="0"/>
              <a:t>Update so far the best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 </a:t>
            </a:r>
            <a:r>
              <a:rPr lang="zh-TW" altLang="en-US" dirty="0" smtClean="0"/>
              <a:t>用</a:t>
            </a:r>
            <a:r>
              <a:rPr lang="en-US" altLang="zh-TW" dirty="0" smtClean="0"/>
              <a:t>sol</a:t>
            </a:r>
            <a:r>
              <a:rPr lang="zh-TW" altLang="en-US" dirty="0" smtClean="0"/>
              <a:t>來</a:t>
            </a:r>
            <a:r>
              <a:rPr lang="en-US" altLang="zh-TW" dirty="0" smtClean="0"/>
              <a:t>update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(4) </a:t>
            </a:r>
            <a:r>
              <a:rPr lang="zh-TW" altLang="en-US" dirty="0" smtClean="0"/>
              <a:t>當代次為 </a:t>
            </a:r>
            <a:r>
              <a:rPr lang="en-US" altLang="zh-TW" dirty="0" smtClean="0"/>
              <a:t>reorder</a:t>
            </a:r>
            <a:r>
              <a:rPr lang="zh-TW" altLang="en-US" dirty="0" smtClean="0"/>
              <a:t> </a:t>
            </a:r>
            <a:r>
              <a:rPr lang="en-US" altLang="zh-TW" dirty="0" smtClean="0"/>
              <a:t>step</a:t>
            </a:r>
            <a:r>
              <a:rPr lang="zh-TW" altLang="en-US" dirty="0" smtClean="0"/>
              <a:t>之倍數</a:t>
            </a:r>
            <a:r>
              <a:rPr lang="en-US" altLang="zh-TW" dirty="0" smtClean="0"/>
              <a:t>, </a:t>
            </a:r>
            <a:r>
              <a:rPr lang="zh-TW" altLang="en-US" dirty="0" smtClean="0"/>
              <a:t>進行重新排序與分配角色 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      </a:t>
            </a:r>
            <a:r>
              <a:rPr lang="en-US" altLang="zh-TW" dirty="0" smtClean="0"/>
              <a:t>(by function-&gt; </a:t>
            </a:r>
            <a:r>
              <a:rPr lang="en-US" altLang="zh-TW" dirty="0"/>
              <a:t> </a:t>
            </a:r>
            <a:r>
              <a:rPr lang="en-US" altLang="zh-TW" dirty="0" smtClean="0"/>
              <a:t>rankChickenbyFitnessAndDecideCharacter)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(5)</a:t>
            </a:r>
            <a:r>
              <a:rPr lang="zh-TW" altLang="en-US" dirty="0" smtClean="0"/>
              <a:t> </a:t>
            </a:r>
            <a:r>
              <a:rPr lang="en-US" altLang="zh-TW" dirty="0" smtClean="0"/>
              <a:t>iteration count++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 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</a:t>
            </a:r>
          </a:p>
          <a:p>
            <a:pPr marL="342900" indent="-342900">
              <a:buAutoNum type="arabicPeriod"/>
            </a:pP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9332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85" y="121630"/>
            <a:ext cx="6012160" cy="576064"/>
          </a:xfrm>
        </p:spPr>
        <p:txBody>
          <a:bodyPr/>
          <a:lstStyle/>
          <a:p>
            <a:r>
              <a:rPr lang="en-US" altLang="zh-TW" sz="2000" b="1" dirty="0" smtClean="0">
                <a:solidFill>
                  <a:schemeClr val="tx1"/>
                </a:solidFill>
              </a:rPr>
              <a:t>Implementation</a:t>
            </a:r>
            <a:endParaRPr lang="en-US" altLang="ko-KR" sz="2000" b="1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05155"/>
            <a:ext cx="83164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4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3707904" y="964721"/>
            <a:ext cx="2520279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0"/>
            <a:ext cx="9144000" cy="9360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0" y="4913120"/>
            <a:ext cx="9194374" cy="24688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49574" y="697694"/>
            <a:ext cx="8310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GA, PSO, CSO</a:t>
            </a:r>
            <a:r>
              <a:rPr lang="zh-TW" altLang="en-US" dirty="0" smtClean="0"/>
              <a:t>之比較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(1)</a:t>
            </a:r>
            <a:r>
              <a:rPr lang="zh-TW" altLang="en-US" dirty="0" smtClean="0"/>
              <a:t>參數設定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503865"/>
              </p:ext>
            </p:extLst>
          </p:nvPr>
        </p:nvGraphicFramePr>
        <p:xfrm>
          <a:off x="149574" y="1519780"/>
          <a:ext cx="8598890" cy="2498762"/>
        </p:xfrm>
        <a:graphic>
          <a:graphicData uri="http://schemas.openxmlformats.org/drawingml/2006/table">
            <a:tbl>
              <a:tblPr firstRow="1" firstCol="1" bandRow="1"/>
              <a:tblGrid>
                <a:gridCol w="1662608"/>
                <a:gridCol w="1967730"/>
                <a:gridCol w="1800200"/>
                <a:gridCol w="1584176"/>
                <a:gridCol w="1584176"/>
              </a:tblGrid>
              <a:tr h="185097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Ackley(20)</a:t>
                      </a:r>
                      <a:endParaRPr lang="zh-TW" sz="12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067" marR="610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85097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共同參數</a:t>
                      </a:r>
                    </a:p>
                  </a:txBody>
                  <a:tcPr marL="61067" marR="610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194">
                <a:tc gridSpan="5"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Iteration limit: 100</a:t>
                      </a:r>
                      <a:endParaRPr lang="zh-TW" sz="12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Population size(number of particle): 20</a:t>
                      </a:r>
                      <a:endParaRPr lang="zh-TW" sz="12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067" marR="610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8509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PSO(0.5)</a:t>
                      </a:r>
                      <a:endParaRPr lang="zh-TW" sz="12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067" marR="610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PSO(1.49445)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067" marR="610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CSO</a:t>
                      </a:r>
                      <a:endParaRPr lang="zh-TW" sz="12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067" marR="610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GA ( deterministic)</a:t>
                      </a:r>
                      <a:endParaRPr lang="zh-TW" sz="12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067" marR="610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GA (stochastic)</a:t>
                      </a:r>
                      <a:endParaRPr lang="zh-TW" sz="12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067" marR="610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15732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Cognition factor:0.5</a:t>
                      </a:r>
                      <a:endParaRPr lang="zh-TW" sz="12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Social factor:0.5</a:t>
                      </a:r>
                      <a:endParaRPr lang="zh-TW" sz="12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067" marR="610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Cognition factor:1.49445</a:t>
                      </a:r>
                      <a:endParaRPr lang="zh-TW" sz="12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Social factor: 1.49445</a:t>
                      </a:r>
                      <a:endParaRPr lang="zh-TW" sz="12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067" marR="610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Forage bound: [0.5,0.9]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Hens number: 12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Mother number: 2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Number of particles: 20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Reorder step: 10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Rooster number: 4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067" marR="610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Cross over rate: 0.8</a:t>
                      </a:r>
                      <a:endParaRPr lang="zh-TW" sz="12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Mutation rate: 0.05</a:t>
                      </a:r>
                      <a:endParaRPr lang="zh-TW" sz="12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deterministic</a:t>
                      </a:r>
                      <a:endParaRPr lang="zh-TW" sz="12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067" marR="610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Cross over rate: 0.8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Mutation rate: 0.05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stochastic</a:t>
                      </a:r>
                      <a:endParaRPr lang="zh-TW" sz="12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1067" marR="6106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87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85" y="121630"/>
            <a:ext cx="6012160" cy="576064"/>
          </a:xfrm>
        </p:spPr>
        <p:txBody>
          <a:bodyPr/>
          <a:lstStyle/>
          <a:p>
            <a:r>
              <a:rPr lang="en-US" altLang="zh-TW" sz="2000" b="1" dirty="0" smtClean="0">
                <a:solidFill>
                  <a:schemeClr val="tx1"/>
                </a:solidFill>
              </a:rPr>
              <a:t>Implementation</a:t>
            </a:r>
            <a:endParaRPr lang="en-US" altLang="ko-KR" sz="2000" b="1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05155"/>
            <a:ext cx="83164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4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3707904" y="964721"/>
            <a:ext cx="2520279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0"/>
            <a:ext cx="9144000" cy="9360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0" y="4913120"/>
            <a:ext cx="9194374" cy="24688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49574" y="697694"/>
            <a:ext cx="83108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GA, PSO, CSO</a:t>
            </a:r>
            <a:r>
              <a:rPr lang="zh-TW" altLang="en-US" dirty="0" smtClean="0"/>
              <a:t>之比較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(2) </a:t>
            </a:r>
            <a:r>
              <a:rPr lang="zh-TW" altLang="en-US" dirty="0" smtClean="0"/>
              <a:t>執行結果</a:t>
            </a:r>
            <a:r>
              <a:rPr lang="en-US" altLang="zh-TW" dirty="0" smtClean="0"/>
              <a:t>-----bench mark : Ackley(20)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en-US" dirty="0" smtClean="0"/>
              <a:t>以此</a:t>
            </a:r>
            <a:r>
              <a:rPr lang="en-US" altLang="zh-TW" dirty="0" smtClean="0"/>
              <a:t>bench mark</a:t>
            </a:r>
            <a:r>
              <a:rPr lang="zh-TW" altLang="en-US" dirty="0" smtClean="0"/>
              <a:t>而言</a:t>
            </a:r>
            <a:r>
              <a:rPr lang="en-US" altLang="zh-TW" dirty="0" smtClean="0"/>
              <a:t>, CSO</a:t>
            </a:r>
            <a:r>
              <a:rPr lang="zh-TW" altLang="en-US" dirty="0" smtClean="0"/>
              <a:t>的準確度高於</a:t>
            </a:r>
            <a:r>
              <a:rPr lang="en-US" altLang="zh-TW" dirty="0" smtClean="0"/>
              <a:t>GA</a:t>
            </a:r>
            <a:r>
              <a:rPr lang="zh-TW" altLang="en-US" dirty="0" smtClean="0"/>
              <a:t>與</a:t>
            </a:r>
            <a:r>
              <a:rPr lang="en-US" altLang="zh-TW" dirty="0" smtClean="0"/>
              <a:t>PSO, </a:t>
            </a:r>
            <a:r>
              <a:rPr lang="zh-TW" altLang="en-US" dirty="0" smtClean="0"/>
              <a:t>精確度亦高於</a:t>
            </a:r>
            <a:r>
              <a:rPr lang="en-US" altLang="zh-TW" dirty="0" smtClean="0"/>
              <a:t>GA</a:t>
            </a:r>
            <a:r>
              <a:rPr lang="zh-TW" altLang="en-US" dirty="0" smtClean="0"/>
              <a:t>與</a:t>
            </a:r>
            <a:r>
              <a:rPr lang="en-US" altLang="zh-TW" dirty="0" smtClean="0"/>
              <a:t>PSO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en-US" dirty="0" smtClean="0"/>
              <a:t>並且大概在</a:t>
            </a:r>
            <a:r>
              <a:rPr lang="en-US" altLang="zh-TW" dirty="0" smtClean="0"/>
              <a:t>10</a:t>
            </a:r>
            <a:r>
              <a:rPr lang="zh-TW" altLang="en-US" dirty="0" smtClean="0"/>
              <a:t>個代次左右即可收斂</a:t>
            </a:r>
            <a:r>
              <a:rPr lang="en-US" altLang="zh-TW" dirty="0" smtClean="0"/>
              <a:t>,</a:t>
            </a:r>
            <a:r>
              <a:rPr lang="zh-TW" altLang="en-US" dirty="0" smtClean="0"/>
              <a:t> 效率亦最高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621878"/>
              </p:ext>
            </p:extLst>
          </p:nvPr>
        </p:nvGraphicFramePr>
        <p:xfrm>
          <a:off x="2051720" y="1889036"/>
          <a:ext cx="4808017" cy="2876550"/>
        </p:xfrm>
        <a:graphic>
          <a:graphicData uri="http://schemas.openxmlformats.org/drawingml/2006/table">
            <a:tbl>
              <a:tblPr/>
              <a:tblGrid>
                <a:gridCol w="757970"/>
                <a:gridCol w="803222"/>
                <a:gridCol w="950290"/>
                <a:gridCol w="610901"/>
                <a:gridCol w="610901"/>
                <a:gridCol w="1074733"/>
              </a:tblGrid>
              <a:tr h="3342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algorithm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PSO(0.5,0.5)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PSO(1.49,1.49)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CSO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GA(deter)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GA(stochastic)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18666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1.449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13.01706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6.28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66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15.8864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7.36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66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15.56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13.74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11.49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66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11.67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66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13.99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6.52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66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18.84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11.5634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66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13.4816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66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13.75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66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7.87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66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15.47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6.37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66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13.255846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6.436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12.209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6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average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14.836273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13.255846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6.436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12.209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8666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標準差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4.6673464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1.496586491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0.8808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1.55306998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475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85" y="121630"/>
            <a:ext cx="6012160" cy="576064"/>
          </a:xfrm>
        </p:spPr>
        <p:txBody>
          <a:bodyPr/>
          <a:lstStyle/>
          <a:p>
            <a:r>
              <a:rPr lang="en-US" altLang="zh-TW" sz="2000" b="1" dirty="0" smtClean="0">
                <a:solidFill>
                  <a:schemeClr val="tx1"/>
                </a:solidFill>
              </a:rPr>
              <a:t>Implementation</a:t>
            </a:r>
            <a:endParaRPr lang="en-US" altLang="ko-KR" sz="2000" b="1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05155"/>
            <a:ext cx="83164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4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altLang="zh-TW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3707904" y="964721"/>
            <a:ext cx="2520279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0"/>
            <a:ext cx="9144000" cy="9360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0" y="4913120"/>
            <a:ext cx="9194374" cy="24688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79511" y="714499"/>
            <a:ext cx="83108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GA, PSO, CSO</a:t>
            </a:r>
            <a:r>
              <a:rPr lang="zh-TW" altLang="en-US" dirty="0" smtClean="0"/>
              <a:t>之比較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(3) </a:t>
            </a:r>
            <a:r>
              <a:rPr lang="zh-TW" altLang="en-US" dirty="0" smtClean="0"/>
              <a:t>執行結果</a:t>
            </a:r>
            <a:r>
              <a:rPr lang="en-US" altLang="zh-TW" dirty="0" smtClean="0"/>
              <a:t>----</a:t>
            </a:r>
            <a:r>
              <a:rPr lang="zh-TW" altLang="en-US" dirty="0" smtClean="0"/>
              <a:t>其他</a:t>
            </a:r>
            <a:r>
              <a:rPr lang="en-US" altLang="zh-TW" dirty="0" smtClean="0"/>
              <a:t>bench</a:t>
            </a:r>
            <a:r>
              <a:rPr lang="zh-TW" altLang="en-US" dirty="0" smtClean="0"/>
              <a:t> </a:t>
            </a:r>
            <a:r>
              <a:rPr lang="en-US" altLang="zh-TW" dirty="0" smtClean="0"/>
              <a:t>mark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307835"/>
              </p:ext>
            </p:extLst>
          </p:nvPr>
        </p:nvGraphicFramePr>
        <p:xfrm>
          <a:off x="2268997" y="1366929"/>
          <a:ext cx="4131887" cy="3267467"/>
        </p:xfrm>
        <a:graphic>
          <a:graphicData uri="http://schemas.openxmlformats.org/drawingml/2006/table">
            <a:tbl>
              <a:tblPr/>
              <a:tblGrid>
                <a:gridCol w="1227045"/>
                <a:gridCol w="888982"/>
                <a:gridCol w="1051753"/>
                <a:gridCol w="964107"/>
              </a:tblGrid>
              <a:tr h="2065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Schwefel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(20)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pso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cso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</a:tr>
              <a:tr h="206594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6799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5076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683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6594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6453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5794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793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6594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6904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3272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788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65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AVERAGE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6718.6667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4714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754.666667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</a:tr>
              <a:tr h="2065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rastrigin(2)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pso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cso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</a:tr>
              <a:tr h="206594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-1.75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-2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-1.98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6594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-1.9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-2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-1.87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6594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-1.37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-2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-1.99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65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AVERAGE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-1.673333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-2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-1.9466667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</a:tr>
              <a:tr h="3699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sixhump camel(2)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pso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cso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</a:tr>
              <a:tr h="206594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-1.03162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-1.03163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-1.03163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6594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-1.03162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-1.03163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-1.03163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6594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-1.03163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-1.03163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-1.03163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65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AVERAGE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-1.031623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-1.03163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-1.03163</a:t>
                      </a:r>
                    </a:p>
                  </a:txBody>
                  <a:tcPr marL="9391" marR="9391" marT="93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5918094" y="1133643"/>
            <a:ext cx="53274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win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701673" y="2379542"/>
            <a:ext cx="53274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win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450834" y="3455127"/>
            <a:ext cx="929478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平</a:t>
            </a:r>
            <a:r>
              <a:rPr lang="zh-TW" altLang="en-US" dirty="0">
                <a:solidFill>
                  <a:srgbClr val="FF0000"/>
                </a:solidFill>
              </a:rPr>
              <a:t>手</a:t>
            </a:r>
          </a:p>
        </p:txBody>
      </p:sp>
    </p:spTree>
    <p:extLst>
      <p:ext uri="{BB962C8B-B14F-4D97-AF65-F5344CB8AC3E}">
        <p14:creationId xmlns:p14="http://schemas.microsoft.com/office/powerpoint/2010/main" val="32737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2745</TotalTime>
  <Words>876</Words>
  <Application>Microsoft Office PowerPoint</Application>
  <PresentationFormat>如螢幕大小 (16:9)</PresentationFormat>
  <Paragraphs>270</Paragraphs>
  <Slides>10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10</vt:i4>
      </vt:variant>
    </vt:vector>
  </HeadingPairs>
  <TitlesOfParts>
    <vt:vector size="18" baseType="lpstr">
      <vt:lpstr>Arial Unicode MS</vt:lpstr>
      <vt:lpstr>맑은 고딕</vt:lpstr>
      <vt:lpstr>微軟正黑體</vt:lpstr>
      <vt:lpstr>Arial</vt:lpstr>
      <vt:lpstr>Times New Roman</vt:lpstr>
      <vt:lpstr>Cover and End Slide Master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Administrator</cp:lastModifiedBy>
  <cp:revision>125</cp:revision>
  <dcterms:created xsi:type="dcterms:W3CDTF">2016-12-05T23:26:54Z</dcterms:created>
  <dcterms:modified xsi:type="dcterms:W3CDTF">2019-01-15T01:35:37Z</dcterms:modified>
</cp:coreProperties>
</file>